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3835" r:id="rId3"/>
    <p:sldId id="3836" r:id="rId4"/>
    <p:sldId id="3837" r:id="rId5"/>
    <p:sldId id="3838" r:id="rId6"/>
    <p:sldId id="3839" r:id="rId7"/>
    <p:sldId id="3840" r:id="rId8"/>
    <p:sldId id="3841" r:id="rId9"/>
    <p:sldId id="3842" r:id="rId10"/>
    <p:sldId id="3843" r:id="rId11"/>
    <p:sldId id="3845" r:id="rId12"/>
    <p:sldId id="3844" r:id="rId13"/>
    <p:sldId id="3846" r:id="rId14"/>
    <p:sldId id="3847" r:id="rId15"/>
    <p:sldId id="384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D754"/>
    <a:srgbClr val="53853F"/>
    <a:srgbClr val="122566"/>
    <a:srgbClr val="DCDCDC"/>
    <a:srgbClr val="76B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62"/>
    <p:restoredTop sz="77405"/>
  </p:normalViewPr>
  <p:slideViewPr>
    <p:cSldViewPr snapToGrid="0" snapToObjects="1">
      <p:cViewPr varScale="1">
        <p:scale>
          <a:sx n="86" d="100"/>
          <a:sy n="86" d="100"/>
        </p:scale>
        <p:origin x="10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15CC8E-CC23-3945-9CCD-01AB60FB2173}" type="datetimeFigureOut">
              <a:rPr lang="en-US" smtClean="0"/>
              <a:t>8/13/23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3C51D3-9578-4842-9F3B-1214E4CD5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636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9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222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9887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0214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786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58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033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14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95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433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8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11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C51D3-9578-4842-9F3B-1214E4CD54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685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mailto:sharmaa@uillinois.edu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mailto:sharmaa@uillinois.edu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51987-FD37-1F4C-A76E-102CD51B4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8A5B78-8B1A-C040-B9EB-5FD94E31DE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6818142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53853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D4BBF-0F6E-C644-9B2F-BC0358BC19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1874" y="6354074"/>
            <a:ext cx="1145511" cy="365125"/>
          </a:xfrm>
          <a:prstGeom prst="rect">
            <a:avLst/>
          </a:prstGeom>
        </p:spPr>
        <p:txBody>
          <a:bodyPr/>
          <a:lstStyle/>
          <a:p>
            <a:fld id="{8DDCA424-E4B6-7E45-AF8F-6C1CBB407565}" type="datetimeFigureOut">
              <a:rPr lang="en-US" smtClean="0"/>
              <a:t>8/13/23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0AA62-A33B-F64B-B3B9-E804F5AD8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B13691AE-3167-4842-8807-49DA2EAC35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0835" y="5073279"/>
            <a:ext cx="2887103" cy="164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109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E0A10-D452-AC45-AB56-E8476684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599" y="365125"/>
            <a:ext cx="10271924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784F82-3CCD-5049-91D3-0B9978B1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1874" y="6354074"/>
            <a:ext cx="2743200" cy="365125"/>
          </a:xfrm>
          <a:prstGeom prst="rect">
            <a:avLst/>
          </a:prstGeom>
        </p:spPr>
        <p:txBody>
          <a:bodyPr/>
          <a:lstStyle/>
          <a:p>
            <a:fld id="{8DDCA424-E4B6-7E45-AF8F-6C1CBB407565}" type="datetimeFigureOut">
              <a:rPr lang="en-US" smtClean="0"/>
              <a:t>8/13/23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2C68C4-88C1-1741-9259-68CEED585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6809" y="6492875"/>
            <a:ext cx="8086381" cy="3275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6A8A16-7C3F-5649-A658-2EA36C57C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170FD5BB-D1FE-D645-92B9-9B994846F54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1092811" y="1778000"/>
            <a:ext cx="10272712" cy="44907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87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7BFE84-F959-5148-939E-BE1A73A2C5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1874" y="6354074"/>
            <a:ext cx="2743200" cy="365125"/>
          </a:xfrm>
          <a:prstGeom prst="rect">
            <a:avLst/>
          </a:prstGeom>
        </p:spPr>
        <p:txBody>
          <a:bodyPr/>
          <a:lstStyle/>
          <a:p>
            <a:fld id="{8DDCA424-E4B6-7E45-AF8F-6C1CBB407565}" type="datetimeFigureOut">
              <a:rPr lang="en-US" smtClean="0"/>
              <a:t>8/13/23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BFE3E4-F95B-924C-9C1F-98AEE9216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6809" y="6492875"/>
            <a:ext cx="8086381" cy="3275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7486C-FB9E-274B-AF48-AEE0A8A22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357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ol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7486C-FB9E-274B-AF48-AEE0A8A22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B8381FF8-1E2F-7146-B550-88FD7B648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7451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23AA8-673C-6840-BF58-E547C484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874" y="457200"/>
            <a:ext cx="3932237" cy="111511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4FB5C-6617-4349-B2A7-7E8697241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813E8-BD07-E041-B20D-AD099E9B8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1873" y="1572314"/>
            <a:ext cx="3932237" cy="42966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9E4CD2-2A6F-D241-ABC7-D0C1109E69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1874" y="6354074"/>
            <a:ext cx="2743200" cy="365125"/>
          </a:xfrm>
          <a:prstGeom prst="rect">
            <a:avLst/>
          </a:prstGeom>
        </p:spPr>
        <p:txBody>
          <a:bodyPr/>
          <a:lstStyle/>
          <a:p>
            <a:fld id="{8DDCA424-E4B6-7E45-AF8F-6C1CBB407565}" type="datetimeFigureOut">
              <a:rPr lang="en-US" smtClean="0"/>
              <a:t>8/13/23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82F765-DBD5-6044-8BA7-A82752F2B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6809" y="6492875"/>
            <a:ext cx="8086381" cy="3275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6A78AA-5869-BA44-A6BD-A1980E0CE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471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24331F-6438-0546-9161-389AE9A38E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69791"/>
            <a:ext cx="6172200" cy="4991259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BBC77F-FA5B-6D4E-AEE4-4B785D5AB5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1874" y="6354074"/>
            <a:ext cx="2743200" cy="365125"/>
          </a:xfrm>
          <a:prstGeom prst="rect">
            <a:avLst/>
          </a:prstGeom>
        </p:spPr>
        <p:txBody>
          <a:bodyPr/>
          <a:lstStyle/>
          <a:p>
            <a:fld id="{8DDCA424-E4B6-7E45-AF8F-6C1CBB407565}" type="datetimeFigureOut">
              <a:rPr lang="en-US" smtClean="0"/>
              <a:t>8/13/23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5AE351-913A-424D-9243-91D9D4954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6809" y="6492875"/>
            <a:ext cx="8086381" cy="3275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7EB269-8C36-4447-96A2-1D4C85DC1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DCFEF20-83F3-AD48-8484-35795554E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874" y="457200"/>
            <a:ext cx="3932237" cy="111511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D87A9048-5B89-EF4A-8193-E5C64608BC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1873" y="1572314"/>
            <a:ext cx="3932237" cy="42966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0072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ancy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51987-FD37-1F4C-A76E-102CD51B4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9360" y="5313680"/>
            <a:ext cx="10118578" cy="787081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8A5B78-8B1A-C040-B9EB-5FD94E31DE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9359" y="6126479"/>
            <a:ext cx="10118577" cy="567319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53853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0AA62-A33B-F64B-B3B9-E804F5AD8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B13691AE-3167-4842-8807-49DA2EAC35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0835" y="348879"/>
            <a:ext cx="2887103" cy="1645920"/>
          </a:xfrm>
          <a:prstGeom prst="rect">
            <a:avLst/>
          </a:prstGeom>
        </p:spPr>
      </p:pic>
      <p:pic>
        <p:nvPicPr>
          <p:cNvPr id="8" name="Picture 19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E4116AAE-83DD-5247-96DE-77C4FEA7F6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9"/>
          <a:stretch>
            <a:fillRect/>
          </a:stretch>
        </p:blipFill>
        <p:spPr bwMode="auto">
          <a:xfrm>
            <a:off x="1229359" y="318341"/>
            <a:ext cx="6952468" cy="4783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Google Shape;332;p68">
            <a:extLst>
              <a:ext uri="{FF2B5EF4-FFF2-40B4-BE49-F238E27FC236}">
                <a16:creationId xmlns:a16="http://schemas.microsoft.com/office/drawing/2014/main" id="{373BC50E-3840-0E40-A11A-E733E92CE3D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283432" y="3761106"/>
            <a:ext cx="983238" cy="370510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>
            <a:spAutoFit/>
          </a:bodyPr>
          <a:lstStyle>
            <a:lvl1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4572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9144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13716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18288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l" defTabSz="914400" eaLnBrk="1">
              <a:lnSpc>
                <a:spcPct val="120000"/>
              </a:lnSpc>
              <a:defRPr/>
            </a:pPr>
            <a:r>
              <a:rPr lang="en-US" altLang="en-US" sz="1600" b="0" dirty="0">
                <a:solidFill>
                  <a:srgbClr val="002060"/>
                </a:solidFill>
                <a:latin typeface="Helvetica" pitchFamily="2" charset="0"/>
                <a:ea typeface="Helvetica" pitchFamily="2" charset="0"/>
                <a:cs typeface="Helvetica" pitchFamily="2" charset="0"/>
                <a:sym typeface="Helvetica" pitchFamily="2" charset="0"/>
              </a:rPr>
              <a:t>Tech</a:t>
            </a:r>
          </a:p>
        </p:txBody>
      </p:sp>
      <p:sp>
        <p:nvSpPr>
          <p:cNvPr id="10" name="Google Shape;334;p68">
            <a:extLst>
              <a:ext uri="{FF2B5EF4-FFF2-40B4-BE49-F238E27FC236}">
                <a16:creationId xmlns:a16="http://schemas.microsoft.com/office/drawing/2014/main" id="{30BA2602-A427-1941-93F8-F8B1807866F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283432" y="4229113"/>
            <a:ext cx="1131253" cy="370510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>
            <a:spAutoFit/>
          </a:bodyPr>
          <a:lstStyle>
            <a:lvl1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4572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9144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13716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18288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l" defTabSz="914400" eaLnBrk="1">
              <a:lnSpc>
                <a:spcPct val="120000"/>
              </a:lnSpc>
              <a:defRPr/>
            </a:pPr>
            <a:r>
              <a:rPr lang="en-US" altLang="en-US" sz="1600" b="0">
                <a:solidFill>
                  <a:srgbClr val="002060"/>
                </a:solidFill>
                <a:latin typeface="Helvetica" pitchFamily="2" charset="0"/>
                <a:ea typeface="Helvetica" pitchFamily="2" charset="0"/>
                <a:cs typeface="Helvetica" pitchFamily="2" charset="0"/>
                <a:sym typeface="Helvetica" pitchFamily="2" charset="0"/>
              </a:rPr>
              <a:t>Talent</a:t>
            </a:r>
          </a:p>
        </p:txBody>
      </p:sp>
      <p:sp>
        <p:nvSpPr>
          <p:cNvPr id="11" name="Google Shape;338;p68">
            <a:extLst>
              <a:ext uri="{FF2B5EF4-FFF2-40B4-BE49-F238E27FC236}">
                <a16:creationId xmlns:a16="http://schemas.microsoft.com/office/drawing/2014/main" id="{CD52DDBA-5EED-CC47-B2C6-6EB4242DCB9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283432" y="4731658"/>
            <a:ext cx="1131253" cy="370510"/>
          </a:xfrm>
          <a:prstGeom prst="rect">
            <a:avLst/>
          </a:prstGeom>
          <a:noFill/>
          <a:ln>
            <a:noFill/>
          </a:ln>
        </p:spPr>
        <p:txBody>
          <a:bodyPr lIns="45700" tIns="45700" rIns="45700" bIns="45700">
            <a:spAutoFit/>
          </a:bodyPr>
          <a:lstStyle>
            <a:lvl1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algn="ctr"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4572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9144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13716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1828800" indent="914400" algn="ctr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l" defTabSz="914400" eaLnBrk="1">
              <a:lnSpc>
                <a:spcPct val="120000"/>
              </a:lnSpc>
              <a:defRPr/>
            </a:pPr>
            <a:r>
              <a:rPr lang="en-US" altLang="en-US" sz="1600" b="0">
                <a:solidFill>
                  <a:srgbClr val="002060"/>
                </a:solidFill>
                <a:latin typeface="Helvetica" pitchFamily="2" charset="0"/>
                <a:ea typeface="Helvetica" pitchFamily="2" charset="0"/>
                <a:cs typeface="Helvetica" pitchFamily="2" charset="0"/>
                <a:sym typeface="Helvetica" pitchFamily="2" charset="0"/>
              </a:rPr>
              <a:t>Research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69C0D2AA-B107-4943-B404-65D0CE88850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311625" y="4627343"/>
            <a:ext cx="1480144" cy="0"/>
          </a:xfrm>
          <a:prstGeom prst="line">
            <a:avLst/>
          </a:prstGeom>
          <a:noFill/>
          <a:ln w="25400">
            <a:solidFill>
              <a:srgbClr val="000000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71438" tIns="71438" rIns="71438" bIns="71438" anchor="ctr"/>
          <a:lstStyle/>
          <a:p>
            <a:endParaRPr lang="en-US" sz="1000">
              <a:solidFill>
                <a:srgbClr val="002060"/>
              </a:solidFill>
            </a:endParaRP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14F5A1EF-D679-1048-AD7E-3AA4E4FA73B2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311625" y="5132706"/>
            <a:ext cx="1933350" cy="0"/>
          </a:xfrm>
          <a:prstGeom prst="line">
            <a:avLst/>
          </a:prstGeom>
          <a:noFill/>
          <a:ln w="25400">
            <a:solidFill>
              <a:srgbClr val="000000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71438" tIns="71438" rIns="71438" bIns="71438" anchor="ctr"/>
          <a:lstStyle/>
          <a:p>
            <a:endParaRPr lang="en-US" sz="100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697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4F8D9-D181-F34F-B259-B6097A37E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E3245-3B32-AD41-B5AD-18F300A3B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4BE54-4EC3-6646-8060-318933A8C6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1874" y="6354074"/>
            <a:ext cx="2743200" cy="365125"/>
          </a:xfrm>
          <a:prstGeom prst="rect">
            <a:avLst/>
          </a:prstGeom>
        </p:spPr>
        <p:txBody>
          <a:bodyPr/>
          <a:lstStyle/>
          <a:p>
            <a:fld id="{8DDCA424-E4B6-7E45-AF8F-6C1CBB407565}" type="datetimeFigureOut">
              <a:rPr lang="en-US" smtClean="0"/>
              <a:t>8/13/23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C3BC-6B30-F941-8D6B-FCE881B33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6809" y="6492875"/>
            <a:ext cx="8086381" cy="32759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Please do not share this slide deck  if not directly shared with you by Ashish Sharma. </a:t>
            </a:r>
          </a:p>
          <a:p>
            <a:r>
              <a:rPr lang="en-US" dirty="0"/>
              <a:t>Please request permissions from </a:t>
            </a:r>
            <a:r>
              <a:rPr lang="en-US" dirty="0">
                <a:hlinkClick r:id="rId2"/>
              </a:rPr>
              <a:t>sharmaa@uillinois.edu</a:t>
            </a:r>
            <a:r>
              <a:rPr lang="en-US" dirty="0"/>
              <a:t> 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65437-043F-E541-AAE8-A6281AF7F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998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1E96D-2B52-B944-9E6F-AA7F91101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80555-74F3-204A-94DE-5ED73707E6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1874" y="1825625"/>
            <a:ext cx="493792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0E9035-BA7B-994C-B340-FBE492E90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23427B-7B36-5A42-9AB5-2B9525DEBC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1874" y="6354074"/>
            <a:ext cx="2743200" cy="365125"/>
          </a:xfrm>
          <a:prstGeom prst="rect">
            <a:avLst/>
          </a:prstGeom>
        </p:spPr>
        <p:txBody>
          <a:bodyPr/>
          <a:lstStyle/>
          <a:p>
            <a:fld id="{8DDCA424-E4B6-7E45-AF8F-6C1CBB407565}" type="datetimeFigureOut">
              <a:rPr lang="en-US" smtClean="0"/>
              <a:t>8/13/23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16F8D9-875E-0649-B084-E9AF2CB2D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6809" y="6492875"/>
            <a:ext cx="8086381" cy="3275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11A890-88A6-A243-BC43-47762418B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4A074-E7DB-6E4B-9170-B05C238D9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874" y="365125"/>
            <a:ext cx="10273514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673FA-3D20-454D-AF36-A39333B1A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1874" y="1681163"/>
            <a:ext cx="50292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E01F24-02CC-5246-A02F-DD48B742D7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016" y="1681163"/>
            <a:ext cx="50292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CC008B-A776-EA41-99E8-90F009174B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016" y="2505075"/>
            <a:ext cx="5029200" cy="3684588"/>
          </a:xfrm>
        </p:spPr>
        <p:txBody>
          <a:bodyPr/>
          <a:lstStyle>
            <a:lvl1pPr>
              <a:defRPr sz="2400"/>
            </a:lvl1pPr>
            <a:lvl2pPr marL="460375" indent="-182563">
              <a:tabLst/>
              <a:defRPr sz="2000"/>
            </a:lvl2pPr>
            <a:lvl3pPr marL="696913" indent="-166688">
              <a:tabLst/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FA7979-1DA2-4E4D-936C-670D452D6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1874" y="6354074"/>
            <a:ext cx="2743200" cy="365125"/>
          </a:xfrm>
          <a:prstGeom prst="rect">
            <a:avLst/>
          </a:prstGeom>
        </p:spPr>
        <p:txBody>
          <a:bodyPr/>
          <a:lstStyle/>
          <a:p>
            <a:fld id="{8DDCA424-E4B6-7E45-AF8F-6C1CBB407565}" type="datetimeFigureOut">
              <a:rPr lang="en-US" smtClean="0"/>
              <a:t>8/13/23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8844A-7050-A747-80C5-6CEF461A1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6809" y="6492875"/>
            <a:ext cx="8086381" cy="3275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3A85B0-75BA-BD40-935E-54BD13171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84372C35-BD5E-8249-9017-367696BE04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81874" y="2505075"/>
            <a:ext cx="5029200" cy="3684588"/>
          </a:xfrm>
        </p:spPr>
        <p:txBody>
          <a:bodyPr/>
          <a:lstStyle>
            <a:lvl1pPr>
              <a:defRPr sz="2400"/>
            </a:lvl1pPr>
            <a:lvl2pPr marL="460375" indent="-182563">
              <a:tabLst/>
              <a:defRPr sz="2000"/>
            </a:lvl2pPr>
            <a:lvl3pPr marL="696913" indent="-166688">
              <a:tabLst/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99865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4A074-E7DB-6E4B-9170-B05C238D9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874" y="365126"/>
            <a:ext cx="10273514" cy="9898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673FA-3D20-454D-AF36-A39333B1A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1873" y="1489964"/>
            <a:ext cx="3365436" cy="82391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E01F24-02CC-5246-A02F-DD48B742D7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39033" y="1489964"/>
            <a:ext cx="3365436" cy="82391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FA7979-1DA2-4E4D-936C-670D452D6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1874" y="6354074"/>
            <a:ext cx="2743200" cy="365125"/>
          </a:xfrm>
          <a:prstGeom prst="rect">
            <a:avLst/>
          </a:prstGeom>
        </p:spPr>
        <p:txBody>
          <a:bodyPr/>
          <a:lstStyle/>
          <a:p>
            <a:fld id="{8DDCA424-E4B6-7E45-AF8F-6C1CBB407565}" type="datetimeFigureOut">
              <a:rPr lang="en-US" smtClean="0"/>
              <a:t>8/13/23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8844A-7050-A747-80C5-6CEF461A1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6809" y="6492875"/>
            <a:ext cx="8086381" cy="3275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3A85B0-75BA-BD40-935E-54BD13171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84372C35-BD5E-8249-9017-367696BE04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81873" y="2313875"/>
            <a:ext cx="3365436" cy="3912357"/>
          </a:xfrm>
        </p:spPr>
        <p:txBody>
          <a:bodyPr>
            <a:normAutofit/>
          </a:bodyPr>
          <a:lstStyle>
            <a:lvl1pPr marL="114300" indent="-114300">
              <a:tabLst/>
              <a:defRPr sz="1800"/>
            </a:lvl1pPr>
            <a:lvl2pPr marL="230188" indent="-123825">
              <a:spcBef>
                <a:spcPts val="200"/>
              </a:spcBef>
              <a:tabLst/>
              <a:defRPr sz="1600"/>
            </a:lvl2pPr>
            <a:lvl3pPr marL="346075" indent="-41275">
              <a:spcBef>
                <a:spcPts val="0"/>
              </a:spcBef>
              <a:tabLst/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6E8D6B96-3076-F340-BAF9-6FF96E377D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6192" y="1489964"/>
            <a:ext cx="3365436" cy="82391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95075C3A-79C1-614C-9DEB-A54F8DA4C37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539033" y="2313875"/>
            <a:ext cx="3365436" cy="3912357"/>
          </a:xfrm>
        </p:spPr>
        <p:txBody>
          <a:bodyPr>
            <a:normAutofit/>
          </a:bodyPr>
          <a:lstStyle>
            <a:lvl1pPr marL="114300" indent="-114300">
              <a:tabLst/>
              <a:defRPr sz="1800"/>
            </a:lvl1pPr>
            <a:lvl2pPr marL="230188" indent="-123825">
              <a:spcBef>
                <a:spcPts val="200"/>
              </a:spcBef>
              <a:tabLst/>
              <a:defRPr sz="1600"/>
            </a:lvl2pPr>
            <a:lvl3pPr marL="346075" indent="-41275">
              <a:spcBef>
                <a:spcPts val="0"/>
              </a:spcBef>
              <a:tabLst/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1DA579DF-F414-D043-AEFD-A93E578401C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996192" y="2313875"/>
            <a:ext cx="3365436" cy="3912357"/>
          </a:xfrm>
        </p:spPr>
        <p:txBody>
          <a:bodyPr>
            <a:normAutofit/>
          </a:bodyPr>
          <a:lstStyle>
            <a:lvl1pPr marL="114300" indent="-114300">
              <a:tabLst/>
              <a:defRPr sz="1800"/>
            </a:lvl1pPr>
            <a:lvl2pPr marL="230188" indent="-123825">
              <a:spcBef>
                <a:spcPts val="200"/>
              </a:spcBef>
              <a:tabLst/>
              <a:defRPr sz="1600"/>
            </a:lvl2pPr>
            <a:lvl3pPr marL="346075" indent="-41275">
              <a:spcBef>
                <a:spcPts val="0"/>
              </a:spcBef>
              <a:tabLst/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7404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4A074-E7DB-6E4B-9170-B05C238D9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874" y="365126"/>
            <a:ext cx="10273514" cy="9898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673FA-3D20-454D-AF36-A39333B1A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35313" y="1855758"/>
            <a:ext cx="2950488" cy="365125"/>
          </a:xfrm>
        </p:spPr>
        <p:txBody>
          <a:bodyPr anchor="b"/>
          <a:lstStyle>
            <a:lvl1pPr marL="0" indent="0">
              <a:buNone/>
              <a:defRPr sz="2000" b="1" cap="sm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FA7979-1DA2-4E4D-936C-670D452D6A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1874" y="6354074"/>
            <a:ext cx="2743200" cy="365125"/>
          </a:xfrm>
          <a:prstGeom prst="rect">
            <a:avLst/>
          </a:prstGeom>
        </p:spPr>
        <p:txBody>
          <a:bodyPr/>
          <a:lstStyle/>
          <a:p>
            <a:fld id="{8DDCA424-E4B6-7E45-AF8F-6C1CBB407565}" type="datetimeFigureOut">
              <a:rPr lang="en-US" smtClean="0"/>
              <a:t>8/13/23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8844A-7050-A747-80C5-6CEF461A1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6809" y="6492875"/>
            <a:ext cx="8086381" cy="3275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3A85B0-75BA-BD40-935E-54BD13171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BA6D82B-AE0B-6B43-A82C-622850CB47B2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1935313" y="2242756"/>
            <a:ext cx="2950488" cy="823912"/>
          </a:xfrm>
        </p:spPr>
        <p:txBody>
          <a:bodyPr anchor="t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4A78A780-9313-2D4A-93DF-9C27780E9AD1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935313" y="3310905"/>
            <a:ext cx="2950488" cy="365125"/>
          </a:xfrm>
        </p:spPr>
        <p:txBody>
          <a:bodyPr anchor="b"/>
          <a:lstStyle>
            <a:lvl1pPr marL="0" indent="0">
              <a:buNone/>
              <a:defRPr sz="2000" b="1" cap="sm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C925E2D-7981-DD4B-9D19-9725DA2FE98F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1935313" y="3676031"/>
            <a:ext cx="2950488" cy="823912"/>
          </a:xfrm>
        </p:spPr>
        <p:txBody>
          <a:bodyPr anchor="t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8A595CB-356F-C848-B289-9451CC68DFC4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935313" y="4744180"/>
            <a:ext cx="2950488" cy="365125"/>
          </a:xfrm>
        </p:spPr>
        <p:txBody>
          <a:bodyPr anchor="b"/>
          <a:lstStyle>
            <a:lvl1pPr marL="0" indent="0">
              <a:buNone/>
              <a:defRPr sz="2000" b="1" cap="sm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8D67C642-6504-9C47-AB9F-A0EE5E430E35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1935313" y="5109306"/>
            <a:ext cx="2950488" cy="823912"/>
          </a:xfrm>
        </p:spPr>
        <p:txBody>
          <a:bodyPr anchor="t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55A8C838-0DE3-B544-932E-A32F0ED0AFD6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7293721" y="1855758"/>
            <a:ext cx="2950488" cy="365125"/>
          </a:xfrm>
        </p:spPr>
        <p:txBody>
          <a:bodyPr anchor="b"/>
          <a:lstStyle>
            <a:lvl1pPr marL="0" indent="0">
              <a:buNone/>
              <a:defRPr sz="2000" b="1" cap="sm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B39195CD-7562-4345-96DC-E610425A87D4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293721" y="2220884"/>
            <a:ext cx="2950488" cy="823912"/>
          </a:xfrm>
        </p:spPr>
        <p:txBody>
          <a:bodyPr anchor="t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CF5642F2-3B42-E44C-B9E9-68F420F3524F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7293721" y="3289033"/>
            <a:ext cx="2950488" cy="365125"/>
          </a:xfrm>
        </p:spPr>
        <p:txBody>
          <a:bodyPr anchor="b"/>
          <a:lstStyle>
            <a:lvl1pPr marL="0" indent="0">
              <a:buNone/>
              <a:defRPr sz="2000" b="1" cap="sm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322C4C4-A230-D34E-8427-D99EE5525F5C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7293721" y="3654159"/>
            <a:ext cx="2950488" cy="823912"/>
          </a:xfrm>
        </p:spPr>
        <p:txBody>
          <a:bodyPr anchor="t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D438FAD-2916-F540-9094-15E60E563616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293721" y="4722308"/>
            <a:ext cx="2950488" cy="365125"/>
          </a:xfrm>
        </p:spPr>
        <p:txBody>
          <a:bodyPr anchor="b"/>
          <a:lstStyle>
            <a:lvl1pPr marL="0" indent="0">
              <a:buNone/>
              <a:defRPr sz="2000" b="1" cap="sm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CF8F5284-E970-0244-8765-A86920985B81}"/>
              </a:ext>
            </a:extLst>
          </p:cNvPr>
          <p:cNvSpPr>
            <a:spLocks noGrp="1"/>
          </p:cNvSpPr>
          <p:nvPr>
            <p:ph type="body" idx="25"/>
          </p:nvPr>
        </p:nvSpPr>
        <p:spPr>
          <a:xfrm>
            <a:off x="7293721" y="5087434"/>
            <a:ext cx="2950488" cy="823912"/>
          </a:xfrm>
        </p:spPr>
        <p:txBody>
          <a:bodyPr anchor="t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696E292-3AC9-5844-A4DA-8BCA2C6E41E4}"/>
              </a:ext>
            </a:extLst>
          </p:cNvPr>
          <p:cNvSpPr>
            <a:spLocks noChangeAspect="1"/>
          </p:cNvSpPr>
          <p:nvPr userDrawn="1"/>
        </p:nvSpPr>
        <p:spPr>
          <a:xfrm>
            <a:off x="1427948" y="1829703"/>
            <a:ext cx="457200" cy="457200"/>
          </a:xfrm>
          <a:prstGeom prst="ellipse">
            <a:avLst/>
          </a:prstGeom>
          <a:solidFill>
            <a:srgbClr val="64D7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01D87E6-9F64-9F4D-B357-16F127861DE0}"/>
              </a:ext>
            </a:extLst>
          </p:cNvPr>
          <p:cNvSpPr>
            <a:spLocks noChangeAspect="1"/>
          </p:cNvSpPr>
          <p:nvPr userDrawn="1"/>
        </p:nvSpPr>
        <p:spPr>
          <a:xfrm>
            <a:off x="1427948" y="3264867"/>
            <a:ext cx="457200" cy="457200"/>
          </a:xfrm>
          <a:prstGeom prst="ellipse">
            <a:avLst/>
          </a:prstGeom>
          <a:solidFill>
            <a:srgbClr val="64D7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5A1C52-7AE3-484C-BB13-8098DDDE9EA2}"/>
              </a:ext>
            </a:extLst>
          </p:cNvPr>
          <p:cNvSpPr>
            <a:spLocks noChangeAspect="1"/>
          </p:cNvSpPr>
          <p:nvPr userDrawn="1"/>
        </p:nvSpPr>
        <p:spPr>
          <a:xfrm>
            <a:off x="1427948" y="4698142"/>
            <a:ext cx="457200" cy="457200"/>
          </a:xfrm>
          <a:prstGeom prst="ellipse">
            <a:avLst/>
          </a:prstGeom>
          <a:solidFill>
            <a:srgbClr val="64D7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D226CBA-D178-664A-BA81-25644C8A1720}"/>
              </a:ext>
            </a:extLst>
          </p:cNvPr>
          <p:cNvSpPr>
            <a:spLocks noChangeAspect="1"/>
          </p:cNvSpPr>
          <p:nvPr userDrawn="1"/>
        </p:nvSpPr>
        <p:spPr>
          <a:xfrm>
            <a:off x="6782736" y="1813867"/>
            <a:ext cx="457200" cy="457200"/>
          </a:xfrm>
          <a:prstGeom prst="ellipse">
            <a:avLst/>
          </a:prstGeom>
          <a:solidFill>
            <a:srgbClr val="64D7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A2BFA4B-ACBE-EB46-B3AE-936015A00287}"/>
              </a:ext>
            </a:extLst>
          </p:cNvPr>
          <p:cNvSpPr>
            <a:spLocks noChangeAspect="1"/>
          </p:cNvSpPr>
          <p:nvPr userDrawn="1"/>
        </p:nvSpPr>
        <p:spPr>
          <a:xfrm>
            <a:off x="6782736" y="3196958"/>
            <a:ext cx="457200" cy="457200"/>
          </a:xfrm>
          <a:prstGeom prst="ellipse">
            <a:avLst/>
          </a:prstGeom>
          <a:solidFill>
            <a:srgbClr val="64D7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5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D0B32BE-2134-DE49-95AC-2D7DC9724E99}"/>
              </a:ext>
            </a:extLst>
          </p:cNvPr>
          <p:cNvSpPr>
            <a:spLocks noChangeAspect="1"/>
          </p:cNvSpPr>
          <p:nvPr userDrawn="1"/>
        </p:nvSpPr>
        <p:spPr>
          <a:xfrm>
            <a:off x="6782736" y="4670327"/>
            <a:ext cx="457200" cy="457200"/>
          </a:xfrm>
          <a:prstGeom prst="ellipse">
            <a:avLst/>
          </a:prstGeom>
          <a:solidFill>
            <a:srgbClr val="64D7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1677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E0A10-D452-AC45-AB56-E8476684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599" y="365125"/>
            <a:ext cx="10271924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2E7448F9-08B9-DB07-C1BF-387675B7F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CA424-E4B6-7E45-AF8F-6C1CBB407565}" type="datetimeFigureOut">
              <a:rPr lang="en-US" smtClean="0"/>
              <a:pPr/>
              <a:t>8/13/23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C0C8251-2FAB-D739-DDD1-2BBCA1F2F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6809" y="6492875"/>
            <a:ext cx="8086381" cy="327594"/>
          </a:xfrm>
          <a:prstGeom prst="rect">
            <a:avLst/>
          </a:prstGeom>
        </p:spPr>
        <p:txBody>
          <a:bodyPr/>
          <a:lstStyle/>
          <a:p>
            <a:r>
              <a:rPr lang="en-US"/>
              <a:t>Please do not share this slide deck  if not directly shared with you by Ashish Sharma. </a:t>
            </a:r>
          </a:p>
          <a:p>
            <a:r>
              <a:rPr lang="en-US"/>
              <a:t>Please request permissions from </a:t>
            </a:r>
            <a:r>
              <a:rPr lang="en-US">
                <a:hlinkClick r:id="rId2"/>
              </a:rPr>
              <a:t>sharmaa@uillinois.edu</a:t>
            </a:r>
            <a:r>
              <a:rPr lang="en-US"/>
              <a:t>  </a:t>
            </a:r>
          </a:p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73CF5EF-A9E1-12AC-B7AA-F77F41CBF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449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E0A10-D452-AC45-AB56-E8476684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599" y="365125"/>
            <a:ext cx="10271924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784F82-3CCD-5049-91D3-0B9978B1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1874" y="6354074"/>
            <a:ext cx="2743200" cy="365125"/>
          </a:xfrm>
          <a:prstGeom prst="rect">
            <a:avLst/>
          </a:prstGeom>
        </p:spPr>
        <p:txBody>
          <a:bodyPr/>
          <a:lstStyle/>
          <a:p>
            <a:fld id="{8DDCA424-E4B6-7E45-AF8F-6C1CBB407565}" type="datetimeFigureOut">
              <a:rPr lang="en-US" smtClean="0"/>
              <a:t>8/13/23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2C68C4-88C1-1741-9259-68CEED585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6809" y="6492875"/>
            <a:ext cx="8086381" cy="3275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6A8A16-7C3F-5649-A658-2EA36C57C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235410-6027-B04E-A1F4-226E4B57D54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7A32D7AC-3355-804A-9291-F190F10B47B8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1107664" y="1802738"/>
            <a:ext cx="10271926" cy="443928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7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416813-3530-3644-A245-CDFA65885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876" y="365125"/>
            <a:ext cx="102719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78852-1140-7546-9657-B5907E561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1874" y="1690688"/>
            <a:ext cx="10271925" cy="4486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D6E55-FE65-DE4C-82C0-D075C182A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1874" y="6354074"/>
            <a:ext cx="1194935" cy="4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8DDCA424-E4B6-7E45-AF8F-6C1CBB407565}" type="datetimeFigureOut">
              <a:rPr lang="en-US" smtClean="0"/>
              <a:pPr/>
              <a:t>8/13/23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5BE6A-CE9E-2249-9F5B-E21B2A0E83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7867" y="504667"/>
            <a:ext cx="5030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84235410-6027-B04E-A1F4-226E4B57D54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848967E2-9E62-024A-9C99-8D6F50786F8D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" y="504667"/>
            <a:ext cx="731520" cy="2558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E65018-C026-735A-EC59-64E474F65229}"/>
              </a:ext>
            </a:extLst>
          </p:cNvPr>
          <p:cNvSpPr txBox="1"/>
          <p:nvPr userDrawn="1"/>
        </p:nvSpPr>
        <p:spPr>
          <a:xfrm>
            <a:off x="1267138" y="6269018"/>
            <a:ext cx="7618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5468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2" r:id="rId4"/>
    <p:sldLayoutId id="2147483653" r:id="rId5"/>
    <p:sldLayoutId id="2147483659" r:id="rId6"/>
    <p:sldLayoutId id="2147483663" r:id="rId7"/>
    <p:sldLayoutId id="2147483654" r:id="rId8"/>
    <p:sldLayoutId id="2147483660" r:id="rId9"/>
    <p:sldLayoutId id="2147483661" r:id="rId10"/>
    <p:sldLayoutId id="2147483655" r:id="rId11"/>
    <p:sldLayoutId id="2147483658" r:id="rId12"/>
    <p:sldLayoutId id="2147483656" r:id="rId13"/>
    <p:sldLayoutId id="214748365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2060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2060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53853F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i="1" kern="1200">
          <a:solidFill>
            <a:srgbClr val="0070C0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FF8AA-A95E-6F4D-BBCB-FE396A0D63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2387600"/>
          </a:xfrm>
        </p:spPr>
        <p:txBody>
          <a:bodyPr/>
          <a:lstStyle/>
          <a:p>
            <a:r>
              <a:rPr lang="en-US" b="0" i="0">
                <a:solidFill>
                  <a:srgbClr val="202124"/>
                </a:solidFill>
                <a:effectLst/>
                <a:latin typeface="docs-Roboto"/>
              </a:rPr>
              <a:t>High performance computing and additive manufacturing summer camp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FFBED2-BE91-6046-834D-96D42E078B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51653"/>
            <a:ext cx="6818142" cy="1655762"/>
          </a:xfrm>
        </p:spPr>
        <p:txBody>
          <a:bodyPr/>
          <a:lstStyle/>
          <a:p>
            <a:r>
              <a:rPr lang="en-US" dirty="0"/>
              <a:t>Sandra Gesing, Anuj Tiwari (DPI)</a:t>
            </a:r>
          </a:p>
          <a:p>
            <a:r>
              <a:rPr lang="en-US" dirty="0"/>
              <a:t>Jifu Tan, Ryan Mueller (NIU) </a:t>
            </a:r>
          </a:p>
          <a:p>
            <a:endParaRPr lang="en-US" dirty="0"/>
          </a:p>
          <a:p>
            <a:r>
              <a:rPr lang="en-US" dirty="0"/>
              <a:t>sgesing@uillinois.edu</a:t>
            </a:r>
          </a:p>
        </p:txBody>
      </p:sp>
      <p:pic>
        <p:nvPicPr>
          <p:cNvPr id="7" name="Picture 6" descr="A red sign with white text&#10;&#10;Description automatically generated">
            <a:extLst>
              <a:ext uri="{FF2B5EF4-FFF2-40B4-BE49-F238E27FC236}">
                <a16:creationId xmlns:a16="http://schemas.microsoft.com/office/drawing/2014/main" id="{443905F3-72F1-67B2-6122-0F1DBAF80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36" y="4791603"/>
            <a:ext cx="35687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300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7BFB32-85A1-C905-B985-5D9C073E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874" y="1690688"/>
            <a:ext cx="10886008" cy="50059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A screen shot of a graph&#10;&#10;Description automatically generated">
            <a:extLst>
              <a:ext uri="{FF2B5EF4-FFF2-40B4-BE49-F238E27FC236}">
                <a16:creationId xmlns:a16="http://schemas.microsoft.com/office/drawing/2014/main" id="{9A93B5D5-13EF-08D2-C4D5-7CB157EA5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874" y="365125"/>
            <a:ext cx="7367859" cy="581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94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in Parallel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7BFB32-85A1-C905-B985-5D9C073E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874" y="1690688"/>
            <a:ext cx="10886008" cy="5005947"/>
          </a:xfrm>
        </p:spPr>
        <p:txBody>
          <a:bodyPr>
            <a:normAutofit/>
          </a:bodyPr>
          <a:lstStyle/>
          <a:p>
            <a:r>
              <a:rPr lang="en-US" sz="2400" i="1">
                <a:solidFill>
                  <a:srgbClr val="0000FF"/>
                </a:solidFill>
                <a:effectLst/>
                <a:latin typeface="+mn-lt"/>
              </a:rPr>
              <a:t>DEFINITION </a:t>
            </a:r>
            <a:r>
              <a:rPr lang="en-US" sz="2400" i="1">
                <a:solidFill>
                  <a:srgbClr val="FF0000"/>
                </a:solidFill>
                <a:effectLst/>
                <a:latin typeface="+mn-lt"/>
              </a:rPr>
              <a:t>Scalability</a:t>
            </a:r>
            <a:r>
              <a:rPr lang="en-US" sz="2400" i="1">
                <a:effectLst/>
                <a:latin typeface="+mn-lt"/>
              </a:rPr>
              <a:t>: The ability of a parallel algorithm to</a:t>
            </a:r>
            <a:endParaRPr lang="en-US" sz="2400">
              <a:effectLst/>
              <a:latin typeface="+mn-lt"/>
            </a:endParaRPr>
          </a:p>
          <a:p>
            <a:pPr marL="0" indent="0">
              <a:buNone/>
            </a:pPr>
            <a:r>
              <a:rPr lang="en-US" sz="2400" i="1">
                <a:effectLst/>
                <a:latin typeface="+mn-lt"/>
              </a:rPr>
              <a:t>demonstrate a speedup proportional to the number of processors</a:t>
            </a:r>
            <a:endParaRPr lang="en-US" sz="2400">
              <a:effectLst/>
              <a:latin typeface="+mn-lt"/>
            </a:endParaRPr>
          </a:p>
          <a:p>
            <a:pPr marL="0" indent="0">
              <a:buNone/>
            </a:pPr>
            <a:r>
              <a:rPr lang="en-US" sz="2400" i="1">
                <a:effectLst/>
                <a:latin typeface="+mn-lt"/>
              </a:rPr>
              <a:t>used.</a:t>
            </a:r>
            <a:endParaRPr lang="en-US" sz="2400">
              <a:effectLst/>
              <a:latin typeface="+mn-lt"/>
            </a:endParaRPr>
          </a:p>
          <a:p>
            <a:r>
              <a:rPr lang="en-US" sz="2400" i="1">
                <a:solidFill>
                  <a:srgbClr val="0000FF"/>
                </a:solidFill>
                <a:effectLst/>
                <a:latin typeface="+mn-lt"/>
              </a:rPr>
              <a:t>DEFINITION </a:t>
            </a:r>
            <a:r>
              <a:rPr lang="en-US" sz="2400" i="1">
                <a:solidFill>
                  <a:srgbClr val="FF0000"/>
                </a:solidFill>
                <a:effectLst/>
                <a:latin typeface="+mn-lt"/>
              </a:rPr>
              <a:t>Speedup</a:t>
            </a:r>
            <a:r>
              <a:rPr lang="en-US" sz="2400" i="1">
                <a:effectLst/>
                <a:latin typeface="+mn-lt"/>
              </a:rPr>
              <a:t>: The ratio of the serial wallclock time to the</a:t>
            </a:r>
            <a:endParaRPr lang="en-US" sz="2400">
              <a:effectLst/>
              <a:latin typeface="+mn-lt"/>
            </a:endParaRPr>
          </a:p>
          <a:p>
            <a:pPr marL="0" indent="0">
              <a:buNone/>
            </a:pPr>
            <a:r>
              <a:rPr lang="en-US" sz="2400" i="1">
                <a:effectLst/>
                <a:latin typeface="+mn-lt"/>
              </a:rPr>
              <a:t>parallel wallclock time required for execution.</a:t>
            </a:r>
            <a:endParaRPr lang="en-US" sz="2400">
              <a:effectLst/>
              <a:latin typeface="+mn-lt"/>
            </a:endParaRPr>
          </a:p>
          <a:p>
            <a:pPr marL="0" indent="0">
              <a:buNone/>
            </a:pPr>
            <a:endParaRPr lang="en-US" sz="2400" i="1">
              <a:effectLst/>
              <a:latin typeface="+mn-lt"/>
            </a:endParaRPr>
          </a:p>
          <a:p>
            <a:pPr marL="0" indent="0">
              <a:buNone/>
            </a:pPr>
            <a:r>
              <a:rPr lang="en-US" sz="2400" i="1">
                <a:effectLst/>
                <a:latin typeface="+mn-lt"/>
              </a:rPr>
              <a:t> An algorithm that has good scalability will take half the time with</a:t>
            </a:r>
            <a:endParaRPr lang="en-US" sz="2400">
              <a:effectLst/>
              <a:latin typeface="+mn-lt"/>
            </a:endParaRPr>
          </a:p>
          <a:p>
            <a:pPr marL="0" indent="0">
              <a:buNone/>
            </a:pPr>
            <a:r>
              <a:rPr lang="en-US" sz="2400" i="1">
                <a:effectLst/>
                <a:latin typeface="+mn-lt"/>
              </a:rPr>
              <a:t>double the number of processors</a:t>
            </a:r>
            <a:endParaRPr lang="en-US" sz="2400">
              <a:effectLst/>
              <a:latin typeface="+mn-lt"/>
            </a:endParaRPr>
          </a:p>
          <a:p>
            <a:r>
              <a:rPr lang="en-US" sz="2400" i="1">
                <a:solidFill>
                  <a:srgbClr val="FF0000"/>
                </a:solidFill>
                <a:effectLst/>
                <a:latin typeface="+mn-lt"/>
              </a:rPr>
              <a:t>Parallel Overhead</a:t>
            </a:r>
            <a:r>
              <a:rPr lang="en-US" sz="2400" i="1">
                <a:effectLst/>
                <a:latin typeface="+mn-lt"/>
              </a:rPr>
              <a:t>, the time required to coordinate parallel tasks</a:t>
            </a:r>
            <a:endParaRPr lang="en-US" sz="2400">
              <a:effectLst/>
              <a:latin typeface="+mn-lt"/>
            </a:endParaRPr>
          </a:p>
          <a:p>
            <a:pPr marL="0" indent="0">
              <a:buNone/>
            </a:pPr>
            <a:r>
              <a:rPr lang="en-US" sz="2400" i="1">
                <a:effectLst/>
                <a:latin typeface="+mn-lt"/>
              </a:rPr>
              <a:t>and communicate information between processors, degrades</a:t>
            </a:r>
            <a:endParaRPr lang="en-US" sz="2400">
              <a:effectLst/>
              <a:latin typeface="+mn-lt"/>
            </a:endParaRPr>
          </a:p>
          <a:p>
            <a:pPr marL="0" indent="0">
              <a:buNone/>
            </a:pPr>
            <a:r>
              <a:rPr lang="en-US" sz="2400" i="1">
                <a:effectLst/>
                <a:latin typeface="+mn-lt"/>
              </a:rPr>
              <a:t>scalability.</a:t>
            </a:r>
            <a:endParaRPr lang="en-US" sz="2400">
              <a:effectLst/>
              <a:latin typeface="+mn-lt"/>
            </a:endParaRPr>
          </a:p>
        </p:txBody>
      </p:sp>
      <p:pic>
        <p:nvPicPr>
          <p:cNvPr id="3" name="Picture 2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E7D8BDD7-4D81-C471-35CE-C2D109772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9061" y="3542116"/>
            <a:ext cx="3803345" cy="93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756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in Parallel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248E70-6B58-BB64-37A6-61090F5688B0}"/>
              </a:ext>
            </a:extLst>
          </p:cNvPr>
          <p:cNvSpPr txBox="1"/>
          <p:nvPr/>
        </p:nvSpPr>
        <p:spPr>
          <a:xfrm>
            <a:off x="1081876" y="1690688"/>
            <a:ext cx="831329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• </a:t>
            </a:r>
            <a:r>
              <a:rPr lang="en-US" sz="2400"/>
              <a:t>Each scientific or mathematical problem will, in general, require a unique strategy for efficient parallelization</a:t>
            </a:r>
          </a:p>
          <a:p>
            <a:r>
              <a:rPr lang="en-US" sz="2400"/>
              <a:t>Thus, each of you may require a different parallel implementation</a:t>
            </a:r>
          </a:p>
          <a:p>
            <a:r>
              <a:rPr lang="en-US" sz="2400"/>
              <a:t>of your numerical problem to achieve good performance.</a:t>
            </a:r>
          </a:p>
          <a:p>
            <a:r>
              <a:rPr lang="en-US" sz="2400"/>
              <a:t>• Flexibility in the way a problem is solved is beneficial to finding a parallel algorithm that yields a good parallel scaling.</a:t>
            </a:r>
          </a:p>
          <a:p>
            <a:r>
              <a:rPr lang="en-US" sz="2400"/>
              <a:t>• Often, one has to employ substantial creativity in the way a</a:t>
            </a:r>
          </a:p>
          <a:p>
            <a:r>
              <a:rPr lang="en-US" sz="2400"/>
              <a:t>parallel algorithm is implemented to achieve good scalability.</a:t>
            </a:r>
          </a:p>
        </p:txBody>
      </p:sp>
    </p:spTree>
    <p:extLst>
      <p:ext uri="{BB962C8B-B14F-4D97-AF65-F5344CB8AC3E}">
        <p14:creationId xmlns:p14="http://schemas.microsoft.com/office/powerpoint/2010/main" val="924707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of Thumb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248E70-6B58-BB64-37A6-61090F5688B0}"/>
              </a:ext>
            </a:extLst>
          </p:cNvPr>
          <p:cNvSpPr txBox="1"/>
          <p:nvPr/>
        </p:nvSpPr>
        <p:spPr>
          <a:xfrm>
            <a:off x="1081876" y="1690688"/>
            <a:ext cx="8313294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i="1">
                <a:solidFill>
                  <a:srgbClr val="FF0000"/>
                </a:solidFill>
                <a:effectLst/>
              </a:rPr>
              <a:t>Computation is FAST</a:t>
            </a:r>
          </a:p>
          <a:p>
            <a:endParaRPr lang="en-US" sz="3600">
              <a:solidFill>
                <a:srgbClr val="FF0000"/>
              </a:solidFill>
              <a:effectLst/>
            </a:endParaRPr>
          </a:p>
          <a:p>
            <a:r>
              <a:rPr lang="en-US" sz="3600" i="1">
                <a:solidFill>
                  <a:srgbClr val="0000FF"/>
                </a:solidFill>
                <a:effectLst/>
              </a:rPr>
              <a:t>Communication is SLOW</a:t>
            </a:r>
          </a:p>
          <a:p>
            <a:endParaRPr lang="en-US" sz="3600">
              <a:solidFill>
                <a:srgbClr val="0000FF"/>
              </a:solidFill>
              <a:effectLst/>
            </a:endParaRPr>
          </a:p>
          <a:p>
            <a:r>
              <a:rPr lang="en-US" sz="3600" i="1">
                <a:solidFill>
                  <a:srgbClr val="800080"/>
                </a:solidFill>
                <a:effectLst/>
              </a:rPr>
              <a:t>Input/Output (I/O) is INCREDIBLY SLOW</a:t>
            </a:r>
            <a:endParaRPr lang="en-US" sz="3600">
              <a:solidFill>
                <a:srgbClr val="800080"/>
              </a:solidFill>
              <a:effectLst/>
            </a:endParaRP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806501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Clusters: Connected Array of Computers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205FFF-CD3F-7D0E-204E-CDECB35B6D4D}"/>
              </a:ext>
            </a:extLst>
          </p:cNvPr>
          <p:cNvSpPr txBox="1"/>
          <p:nvPr/>
        </p:nvSpPr>
        <p:spPr>
          <a:xfrm>
            <a:off x="489678" y="916397"/>
            <a:ext cx="11212643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br>
              <a:rPr lang="en-US"/>
            </a:br>
            <a:br>
              <a:rPr lang="en-US"/>
            </a:br>
            <a:r>
              <a:rPr lang="en-US" sz="2800" b="0" i="0">
                <a:solidFill>
                  <a:srgbClr val="141414"/>
                </a:solidFill>
                <a:effectLst/>
              </a:rPr>
              <a:t>Four types of clusters: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b="0" i="0">
                <a:solidFill>
                  <a:srgbClr val="141414"/>
                </a:solidFill>
                <a:effectLst/>
              </a:rPr>
              <a:t>High Availability (HA) – Used for Fault Tolerance to keep server services available to employees or customers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en-US" sz="2800" b="0" i="0">
                <a:solidFill>
                  <a:srgbClr val="141414"/>
                </a:solidFill>
                <a:effectLst/>
              </a:rPr>
              <a:t>Load Balancing – balances the load between multiple systems when a service needs to be available to numerous systems at once (can be used for other three types of Clusters)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en-US" sz="2800" b="0" i="0">
                <a:solidFill>
                  <a:srgbClr val="141414"/>
                </a:solidFill>
                <a:effectLst/>
              </a:rPr>
              <a:t>Distributed – jobs will be managed by different systems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en-US" sz="2800" b="0" i="0">
                <a:solidFill>
                  <a:srgbClr val="141414"/>
                </a:solidFill>
                <a:effectLst/>
              </a:rPr>
              <a:t>Parallel  – jobs are managed by multiple processors on multiple systems</a:t>
            </a:r>
          </a:p>
          <a:p>
            <a:br>
              <a:rPr lang="en-US" sz="2800"/>
            </a:br>
            <a:r>
              <a:rPr lang="en-US" sz="2800" b="1" i="0">
                <a:solidFill>
                  <a:srgbClr val="141414"/>
                </a:solidFill>
                <a:effectLst/>
              </a:rPr>
              <a:t>NOTE:</a:t>
            </a:r>
            <a:r>
              <a:rPr lang="en-US" sz="2800" b="0" i="0">
                <a:solidFill>
                  <a:srgbClr val="141414"/>
                </a:solidFill>
                <a:effectLst/>
              </a:rPr>
              <a:t> The Distributed and Parallel Clusters are referred to as High Performance (HP) Clusters.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528300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205FFF-CD3F-7D0E-204E-CDECB35B6D4D}"/>
              </a:ext>
            </a:extLst>
          </p:cNvPr>
          <p:cNvSpPr txBox="1"/>
          <p:nvPr/>
        </p:nvSpPr>
        <p:spPr>
          <a:xfrm>
            <a:off x="611516" y="1690688"/>
            <a:ext cx="1121264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br>
              <a:rPr lang="en-US"/>
            </a:br>
            <a:br>
              <a:rPr lang="en-US"/>
            </a:br>
            <a:r>
              <a:rPr lang="en-US" sz="2800" b="0" i="0">
                <a:solidFill>
                  <a:srgbClr val="141414"/>
                </a:solidFill>
                <a:effectLst/>
              </a:rPr>
              <a:t>Linux – a major operating system in HPC</a:t>
            </a:r>
          </a:p>
          <a:p>
            <a:pPr algn="l"/>
            <a:endParaRPr lang="en-US" sz="2800">
              <a:solidFill>
                <a:srgbClr val="141414"/>
              </a:solidFill>
            </a:endParaRPr>
          </a:p>
          <a:p>
            <a:pPr algn="l"/>
            <a:r>
              <a:rPr lang="en-US" sz="2800">
                <a:solidFill>
                  <a:srgbClr val="141414"/>
                </a:solidFill>
              </a:rPr>
              <a:t>Let’s dive into it!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4176213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and Cryptography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7BFB32-85A1-C905-B985-5D9C073E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874" y="1690688"/>
            <a:ext cx="10886008" cy="50059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2A4EB1E9-75CC-1212-3E8B-01D79A69F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83" y="1441995"/>
            <a:ext cx="9737932" cy="2751666"/>
          </a:xfrm>
          <a:prstGeom prst="rect">
            <a:avLst/>
          </a:prstGeom>
        </p:spPr>
      </p:pic>
      <p:pic>
        <p:nvPicPr>
          <p:cNvPr id="7" name="Picture 6" descr="A white text on a white background&#10;&#10;Description automatically generated">
            <a:extLst>
              <a:ext uri="{FF2B5EF4-FFF2-40B4-BE49-F238E27FC236}">
                <a16:creationId xmlns:a16="http://schemas.microsoft.com/office/drawing/2014/main" id="{27350D11-1105-BBD5-140B-BF97AC9B6C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682" y="3993605"/>
            <a:ext cx="70993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444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and Cryptography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7BFB32-85A1-C905-B985-5D9C073E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874" y="1690688"/>
            <a:ext cx="10886008" cy="50059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 descr="A close-up of a white page&#10;&#10;Description automatically generated">
            <a:extLst>
              <a:ext uri="{FF2B5EF4-FFF2-40B4-BE49-F238E27FC236}">
                <a16:creationId xmlns:a16="http://schemas.microsoft.com/office/drawing/2014/main" id="{D1A1AD3F-740D-E1E8-F935-48F30E0A4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408" y="2394230"/>
            <a:ext cx="7099300" cy="2235200"/>
          </a:xfrm>
          <a:prstGeom prst="rect">
            <a:avLst/>
          </a:prstGeom>
        </p:spPr>
      </p:pic>
      <p:pic>
        <p:nvPicPr>
          <p:cNvPr id="11" name="Picture 10" descr="Black text on a white background&#10;&#10;Description automatically generated">
            <a:extLst>
              <a:ext uri="{FF2B5EF4-FFF2-40B4-BE49-F238E27FC236}">
                <a16:creationId xmlns:a16="http://schemas.microsoft.com/office/drawing/2014/main" id="{BCE8E076-0D9A-1C01-1E4D-5CBACCE6D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874" y="1568450"/>
            <a:ext cx="61214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633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and Cryptography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7BFB32-85A1-C905-B985-5D9C073E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874" y="1690688"/>
            <a:ext cx="10886008" cy="50059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 descr="A diagram of a key to encrypted key&#10;&#10;Description automatically generated">
            <a:extLst>
              <a:ext uri="{FF2B5EF4-FFF2-40B4-BE49-F238E27FC236}">
                <a16:creationId xmlns:a16="http://schemas.microsoft.com/office/drawing/2014/main" id="{FD2DA026-4C14-F030-F385-D36B09C90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874" y="1654175"/>
            <a:ext cx="5981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547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and Cryptography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7BFB32-85A1-C905-B985-5D9C073E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874" y="1690688"/>
            <a:ext cx="10886008" cy="50059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 descr="A diagram of a person and person&#10;&#10;Description automatically generated">
            <a:extLst>
              <a:ext uri="{FF2B5EF4-FFF2-40B4-BE49-F238E27FC236}">
                <a16:creationId xmlns:a16="http://schemas.microsoft.com/office/drawing/2014/main" id="{F7CE3479-942C-9209-C568-67D81F42C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874" y="1545166"/>
            <a:ext cx="7858926" cy="4983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973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and Cryptography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7BFB32-85A1-C905-B985-5D9C073E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874" y="1690688"/>
            <a:ext cx="10886008" cy="50059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A close-up of a text&#10;&#10;Description automatically generated">
            <a:extLst>
              <a:ext uri="{FF2B5EF4-FFF2-40B4-BE49-F238E27FC236}">
                <a16:creationId xmlns:a16="http://schemas.microsoft.com/office/drawing/2014/main" id="{129CAF7D-6C62-B2B4-1875-F2CC004A4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874" y="1690688"/>
            <a:ext cx="8843762" cy="347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65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7BFB32-85A1-C905-B985-5D9C073E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874" y="1690688"/>
            <a:ext cx="10886008" cy="50059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0C29DA-4AE7-5460-B8FD-F389E6F34627}"/>
              </a:ext>
            </a:extLst>
          </p:cNvPr>
          <p:cNvSpPr txBox="1"/>
          <p:nvPr/>
        </p:nvSpPr>
        <p:spPr>
          <a:xfrm>
            <a:off x="1081873" y="1562172"/>
            <a:ext cx="1070039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>
                <a:solidFill>
                  <a:srgbClr val="4D5156"/>
                </a:solidFill>
                <a:effectLst/>
                <a:latin typeface="Google Sans"/>
              </a:rPr>
              <a:t>According to the National Institute of Standards and Technology recommendations, RSA encryption with 2048-bit encryption keys is </a:t>
            </a:r>
            <a:r>
              <a:rPr lang="en-US" sz="2400" b="0" i="0">
                <a:solidFill>
                  <a:srgbClr val="040C28"/>
                </a:solidFill>
                <a:effectLst/>
                <a:latin typeface="Google Sans"/>
              </a:rPr>
              <a:t>safe to use until the end of 2030</a:t>
            </a:r>
            <a:r>
              <a:rPr lang="en-US" sz="2400" b="0" i="0">
                <a:solidFill>
                  <a:srgbClr val="4D5156"/>
                </a:solidFill>
                <a:effectLst/>
                <a:latin typeface="Google Sans"/>
              </a:rPr>
              <a:t>. While you can always choose the 4096-bit key length that would stay relevant a bit longer, longer keys are not sustainable.</a:t>
            </a:r>
            <a:br>
              <a:rPr lang="en-US" sz="2400" b="0" i="0">
                <a:solidFill>
                  <a:srgbClr val="4D5156"/>
                </a:solidFill>
                <a:effectLst/>
                <a:latin typeface="Google Sans"/>
              </a:rPr>
            </a:br>
            <a:r>
              <a:rPr lang="en-US" sz="2400" b="0" i="0">
                <a:solidFill>
                  <a:srgbClr val="70757A"/>
                </a:solidFill>
                <a:effectLst/>
                <a:latin typeface="Google Sans"/>
              </a:rPr>
              <a:t>Dec 31, 2022</a:t>
            </a:r>
            <a:endParaRPr lang="en-US" sz="24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2B87D3-51AC-3986-6F19-FDE36C71CD4C}"/>
              </a:ext>
            </a:extLst>
          </p:cNvPr>
          <p:cNvSpPr txBox="1"/>
          <p:nvPr/>
        </p:nvSpPr>
        <p:spPr>
          <a:xfrm>
            <a:off x="1081873" y="3636382"/>
            <a:ext cx="976609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br>
              <a:rPr lang="en-US" b="0" i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</a:br>
            <a:endParaRPr lang="en-US" b="0" i="0">
              <a:solidFill>
                <a:srgbClr val="202124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2400" b="0" i="0">
                <a:solidFill>
                  <a:srgbClr val="4D5156"/>
                </a:solidFill>
                <a:effectLst/>
                <a:latin typeface="Google Sans"/>
              </a:rPr>
              <a:t>Most ransomware uses RSA with a 2048-bit key. However, the most robust and most uncrackable version of RSA uses a 4096-bit key. It is probable that now they can crack 1024-bit, Chinese government technicians are busy working out a way to crack the next step up, which is the 2048-bit key.</a:t>
            </a:r>
            <a:endParaRPr lang="en-US" sz="2400" b="0" i="0">
              <a:solidFill>
                <a:srgbClr val="202124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875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High-Performance Computing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7BFB32-85A1-C905-B985-5D9C073E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874" y="1690688"/>
            <a:ext cx="10886008" cy="50059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EFFCF5-4B73-3B86-9D91-8384AA871DF6}"/>
              </a:ext>
            </a:extLst>
          </p:cNvPr>
          <p:cNvSpPr txBox="1"/>
          <p:nvPr/>
        </p:nvSpPr>
        <p:spPr>
          <a:xfrm>
            <a:off x="1081874" y="2001586"/>
            <a:ext cx="1002825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effectLst/>
                <a:latin typeface="Helvetica" pitchFamily="2" charset="0"/>
              </a:rPr>
              <a:t>Why Use Parallel Computing?</a:t>
            </a:r>
          </a:p>
          <a:p>
            <a:r>
              <a:rPr lang="en-US" sz="2400">
                <a:effectLst/>
                <a:latin typeface="Helvetica" pitchFamily="2" charset="0"/>
              </a:rPr>
              <a:t>• Single processor speeds are reaching their ultimate limits</a:t>
            </a:r>
          </a:p>
          <a:p>
            <a:r>
              <a:rPr lang="en-US" sz="2400">
                <a:effectLst/>
                <a:latin typeface="Helvetica" pitchFamily="2" charset="0"/>
              </a:rPr>
              <a:t>• Multi-core processors and multiple processors are the most</a:t>
            </a:r>
          </a:p>
          <a:p>
            <a:r>
              <a:rPr lang="en-US" sz="2400">
                <a:effectLst/>
                <a:latin typeface="Helvetica" pitchFamily="2" charset="0"/>
              </a:rPr>
              <a:t>promising paths to performance improvements</a:t>
            </a:r>
          </a:p>
          <a:p>
            <a:endParaRPr lang="en-US" sz="2400">
              <a:effectLst/>
              <a:latin typeface="Helvetica" pitchFamily="2" charset="0"/>
            </a:endParaRPr>
          </a:p>
          <a:p>
            <a:endParaRPr lang="en-US" sz="2400">
              <a:latin typeface="Helvetica" pitchFamily="2" charset="0"/>
            </a:endParaRPr>
          </a:p>
          <a:p>
            <a:r>
              <a:rPr lang="en-US" sz="2400">
                <a:effectLst/>
                <a:latin typeface="Helvetica" pitchFamily="2" charset="0"/>
              </a:rPr>
              <a:t>Definition of a parallel computer:</a:t>
            </a:r>
          </a:p>
          <a:p>
            <a:r>
              <a:rPr lang="en-US" sz="2400">
                <a:solidFill>
                  <a:srgbClr val="0000FF"/>
                </a:solidFill>
                <a:effectLst/>
                <a:latin typeface="Helvetica" pitchFamily="2" charset="0"/>
              </a:rPr>
              <a:t>A set of independent processors that can work cooperatively</a:t>
            </a:r>
          </a:p>
          <a:p>
            <a:r>
              <a:rPr lang="en-US" sz="2400">
                <a:solidFill>
                  <a:srgbClr val="0000FF"/>
                </a:solidFill>
                <a:effectLst/>
                <a:latin typeface="Helvetica" pitchFamily="2" charset="0"/>
              </a:rPr>
              <a:t>to solve a problem.</a:t>
            </a:r>
          </a:p>
        </p:txBody>
      </p:sp>
    </p:spTree>
    <p:extLst>
      <p:ext uri="{BB962C8B-B14F-4D97-AF65-F5344CB8AC3E}">
        <p14:creationId xmlns:p14="http://schemas.microsoft.com/office/powerpoint/2010/main" val="3536960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A0DA1DB-9A24-58C0-1E9B-92146B47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7BFB32-85A1-C905-B985-5D9C073E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874" y="1690688"/>
            <a:ext cx="10886008" cy="50059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EFFCF5-4B73-3B86-9D91-8384AA871DF6}"/>
              </a:ext>
            </a:extLst>
          </p:cNvPr>
          <p:cNvSpPr txBox="1"/>
          <p:nvPr/>
        </p:nvSpPr>
        <p:spPr>
          <a:xfrm>
            <a:off x="1081874" y="2001586"/>
            <a:ext cx="1002825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effectLst/>
              </a:rPr>
              <a:t>The March towards Petascale Computing</a:t>
            </a:r>
          </a:p>
          <a:p>
            <a:r>
              <a:rPr lang="en-US" sz="2400">
                <a:effectLst/>
              </a:rPr>
              <a:t>• Computing performance is defined in terms of</a:t>
            </a:r>
          </a:p>
          <a:p>
            <a:r>
              <a:rPr lang="en-US" sz="2400">
                <a:solidFill>
                  <a:srgbClr val="FF0000"/>
                </a:solidFill>
                <a:effectLst/>
              </a:rPr>
              <a:t>FL</a:t>
            </a:r>
            <a:r>
              <a:rPr lang="en-US" sz="2400">
                <a:solidFill>
                  <a:srgbClr val="0000FF"/>
                </a:solidFill>
                <a:effectLst/>
              </a:rPr>
              <a:t>oating-point </a:t>
            </a:r>
            <a:r>
              <a:rPr lang="en-US" sz="2400">
                <a:solidFill>
                  <a:srgbClr val="FF0000"/>
                </a:solidFill>
                <a:effectLst/>
              </a:rPr>
              <a:t>OP</a:t>
            </a:r>
            <a:r>
              <a:rPr lang="en-US" sz="2400">
                <a:solidFill>
                  <a:srgbClr val="0000FF"/>
                </a:solidFill>
                <a:effectLst/>
              </a:rPr>
              <a:t>erations per </a:t>
            </a:r>
            <a:r>
              <a:rPr lang="en-US" sz="2400">
                <a:solidFill>
                  <a:srgbClr val="FF0000"/>
                </a:solidFill>
                <a:effectLst/>
              </a:rPr>
              <a:t>S</a:t>
            </a:r>
            <a:r>
              <a:rPr lang="en-US" sz="2400">
                <a:solidFill>
                  <a:srgbClr val="0000FF"/>
                </a:solidFill>
                <a:effectLst/>
              </a:rPr>
              <a:t>econd </a:t>
            </a:r>
            <a:r>
              <a:rPr lang="en-US" sz="2400">
                <a:solidFill>
                  <a:srgbClr val="000000"/>
                </a:solidFill>
                <a:effectLst/>
              </a:rPr>
              <a:t>(FLOPS)</a:t>
            </a:r>
            <a:endParaRPr lang="en-US" sz="2400">
              <a:solidFill>
                <a:srgbClr val="0000FF"/>
              </a:solidFill>
              <a:effectLst/>
            </a:endParaRPr>
          </a:p>
          <a:p>
            <a:r>
              <a:rPr lang="en-US" sz="2400">
                <a:effectLst/>
              </a:rPr>
              <a:t>1 GF = 109 FLOPS</a:t>
            </a:r>
          </a:p>
          <a:p>
            <a:r>
              <a:rPr lang="en-US" sz="2400">
                <a:effectLst/>
              </a:rPr>
              <a:t>1 TF = 1012 FLOPS</a:t>
            </a:r>
          </a:p>
          <a:p>
            <a:r>
              <a:rPr lang="en-US" sz="2400">
                <a:effectLst/>
              </a:rPr>
              <a:t>1 PF = 1015 FLOPS</a:t>
            </a:r>
          </a:p>
          <a:p>
            <a:r>
              <a:rPr lang="en-US" sz="2400">
                <a:effectLst/>
              </a:rPr>
              <a:t>GigaFLOP</a:t>
            </a:r>
          </a:p>
          <a:p>
            <a:r>
              <a:rPr lang="en-US" sz="2400">
                <a:effectLst/>
              </a:rPr>
              <a:t>TeraFLOP</a:t>
            </a:r>
          </a:p>
          <a:p>
            <a:r>
              <a:rPr lang="en-US" sz="2400">
                <a:effectLst/>
              </a:rPr>
              <a:t>PetaFLOP</a:t>
            </a:r>
          </a:p>
          <a:p>
            <a:r>
              <a:rPr lang="en-US" sz="2400">
                <a:effectLst/>
              </a:rPr>
              <a:t>• Petascale computing also refers to extremely large data sets</a:t>
            </a:r>
          </a:p>
          <a:p>
            <a:r>
              <a:rPr lang="en-US" sz="2400">
                <a:effectLst/>
              </a:rPr>
              <a:t>PetaByte 1 PB = 1015 Bytes</a:t>
            </a:r>
          </a:p>
        </p:txBody>
      </p:sp>
    </p:spTree>
    <p:extLst>
      <p:ext uri="{BB962C8B-B14F-4D97-AF65-F5344CB8AC3E}">
        <p14:creationId xmlns:p14="http://schemas.microsoft.com/office/powerpoint/2010/main" val="2703864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4922</TotalTime>
  <Words>583</Words>
  <Application>Microsoft Macintosh PowerPoint</Application>
  <PresentationFormat>Widescreen</PresentationFormat>
  <Paragraphs>96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docs-Roboto</vt:lpstr>
      <vt:lpstr>Google Sans</vt:lpstr>
      <vt:lpstr>Helvetica</vt:lpstr>
      <vt:lpstr>Roboto</vt:lpstr>
      <vt:lpstr>Office Theme</vt:lpstr>
      <vt:lpstr>High performance computing and additive manufacturing summer camp</vt:lpstr>
      <vt:lpstr>Security and Cryptography</vt:lpstr>
      <vt:lpstr>Security and Cryptography</vt:lpstr>
      <vt:lpstr>Security and Cryptography</vt:lpstr>
      <vt:lpstr>Security and Cryptography</vt:lpstr>
      <vt:lpstr>Security and Cryptography</vt:lpstr>
      <vt:lpstr>RSA</vt:lpstr>
      <vt:lpstr>High-Performance Computing</vt:lpstr>
      <vt:lpstr>Performance</vt:lpstr>
      <vt:lpstr>Performance</vt:lpstr>
      <vt:lpstr>Thinking in Parallel</vt:lpstr>
      <vt:lpstr>Thinking in Parallel</vt:lpstr>
      <vt:lpstr>Rule of Thumb</vt:lpstr>
      <vt:lpstr>Clusters: Connected Array of Computers</vt:lpstr>
      <vt:lpstr>Linux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Catlett, Charlie</dc:creator>
  <cp:lastModifiedBy>Sandra Gesing</cp:lastModifiedBy>
  <cp:revision>57</cp:revision>
  <cp:lastPrinted>2023-01-29T16:54:44Z</cp:lastPrinted>
  <dcterms:created xsi:type="dcterms:W3CDTF">2022-04-12T12:45:12Z</dcterms:created>
  <dcterms:modified xsi:type="dcterms:W3CDTF">2023-08-15T13:54:16Z</dcterms:modified>
</cp:coreProperties>
</file>

<file path=docProps/thumbnail.jpeg>
</file>